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9" r:id="rId3"/>
    <p:sldId id="280" r:id="rId4"/>
    <p:sldId id="268" r:id="rId5"/>
    <p:sldId id="310" r:id="rId6"/>
    <p:sldId id="311" r:id="rId7"/>
    <p:sldId id="312" r:id="rId8"/>
    <p:sldId id="27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ei" initials="2" lastIdx="9" clrIdx="0"/>
  <p:cmAuthor id="1" name="作者" initials="作" lastIdx="3" clrIdx="2"/>
  <p:cmAuthor id="2" name="许远超" initials="许" lastIdx="8" clrIdx="3"/>
  <p:cmAuthor id="3" name="Administrator" initials="A" lastIdx="1" clrIdx="2"/>
  <p:cmAuthor id="4" name="kingsoft" initials="k" lastIdx="1" clrIdx="0"/>
  <p:cmAuthor id="5" name="刘 译璟" initials="刘" lastIdx="32" clrIdx="0"/>
  <p:cmAuthor id="6" name="番茄花园" initials="番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2364A"/>
    <a:srgbClr val="031722"/>
    <a:srgbClr val="F1F1F1"/>
    <a:srgbClr val="2881B0"/>
    <a:srgbClr val="97D2F4"/>
    <a:srgbClr val="547893"/>
    <a:srgbClr val="71BBDE"/>
    <a:srgbClr val="A6D3EA"/>
    <a:srgbClr val="C0D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ig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142240" y="-63500"/>
            <a:ext cx="12334240" cy="6984365"/>
          </a:xfrm>
          <a:prstGeom prst="rect">
            <a:avLst/>
          </a:prstGeom>
          <a:gradFill>
            <a:gsLst>
              <a:gs pos="0">
                <a:srgbClr val="163E55"/>
              </a:gs>
              <a:gs pos="57000">
                <a:srgbClr val="03172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jpeg"/><Relationship Id="rId7" Type="http://schemas.openxmlformats.org/officeDocument/2006/relationships/tags" Target="../tags/tag10.xml"/><Relationship Id="rId6" Type="http://schemas.openxmlformats.org/officeDocument/2006/relationships/image" Target="../media/image6.jpeg"/><Relationship Id="rId5" Type="http://schemas.openxmlformats.org/officeDocument/2006/relationships/tags" Target="../tags/tag9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tags" Target="../tags/tag13.xml"/><Relationship Id="rId4" Type="http://schemas.openxmlformats.org/officeDocument/2006/relationships/image" Target="../media/image9.png"/><Relationship Id="rId3" Type="http://schemas.openxmlformats.org/officeDocument/2006/relationships/tags" Target="../tags/tag12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13.png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16.xml"/><Relationship Id="rId2" Type="http://schemas.openxmlformats.org/officeDocument/2006/relationships/image" Target="../media/image2.png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1.xml"/><Relationship Id="rId7" Type="http://schemas.openxmlformats.org/officeDocument/2006/relationships/image" Target="../media/image17.png"/><Relationship Id="rId6" Type="http://schemas.openxmlformats.org/officeDocument/2006/relationships/tags" Target="../tags/tag20.xml"/><Relationship Id="rId5" Type="http://schemas.openxmlformats.org/officeDocument/2006/relationships/image" Target="../media/image16.png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20.png"/><Relationship Id="rId12" Type="http://schemas.openxmlformats.org/officeDocument/2006/relationships/tags" Target="../tags/tag23.xml"/><Relationship Id="rId11" Type="http://schemas.openxmlformats.org/officeDocument/2006/relationships/image" Target="../media/image19.png"/><Relationship Id="rId10" Type="http://schemas.openxmlformats.org/officeDocument/2006/relationships/tags" Target="../tags/tag22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2.png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42240" y="-63500"/>
            <a:ext cx="12334240" cy="6984365"/>
          </a:xfrm>
          <a:prstGeom prst="rect">
            <a:avLst/>
          </a:prstGeom>
          <a:gradFill>
            <a:gsLst>
              <a:gs pos="0">
                <a:srgbClr val="163E55"/>
              </a:gs>
              <a:gs pos="57000">
                <a:srgbClr val="03172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合成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2240" y="499745"/>
            <a:ext cx="8554085" cy="6421120"/>
          </a:xfrm>
          <a:prstGeom prst="rect">
            <a:avLst/>
          </a:prstGeom>
        </p:spPr>
      </p:pic>
      <p:pic>
        <p:nvPicPr>
          <p:cNvPr id="8" name="图片 7" descr="合成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5328"/>
          <a:stretch>
            <a:fillRect/>
          </a:stretch>
        </p:blipFill>
        <p:spPr>
          <a:xfrm rot="15840000">
            <a:off x="4457065" y="1773555"/>
            <a:ext cx="5499100" cy="5655310"/>
          </a:xfrm>
          <a:prstGeom prst="rect">
            <a:avLst/>
          </a:prstGeom>
        </p:spPr>
      </p:pic>
      <p:sp>
        <p:nvSpPr>
          <p:cNvPr id="10" name="PA_矩形 7"/>
          <p:cNvSpPr/>
          <p:nvPr>
            <p:custDataLst>
              <p:tags r:id="rId4"/>
            </p:custDataLst>
          </p:nvPr>
        </p:nvSpPr>
        <p:spPr>
          <a:xfrm>
            <a:off x="3763645" y="2397760"/>
            <a:ext cx="8065135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经典综艺体简" panose="02010609000101010101" pitchFamily="49" charset="-122"/>
                <a:sym typeface="+mn-ea"/>
              </a:rPr>
              <a:t>Move to </a:t>
            </a:r>
            <a:r>
              <a: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经典综艺体简" panose="02010609000101010101" pitchFamily="49" charset="-122"/>
                <a:sym typeface="+mn-ea"/>
              </a:rPr>
              <a:t>AGI</a:t>
            </a:r>
            <a:endParaRPr kumimoji="0" lang="en-US" altLang="zh-CN" sz="6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经典综艺体简" panose="02010609000101010101" pitchFamily="49" charset="-122"/>
              <a:sym typeface="+mn-ea"/>
            </a:endParaRPr>
          </a:p>
        </p:txBody>
      </p:sp>
      <p:sp>
        <p:nvSpPr>
          <p:cNvPr id="11" name="矩形 1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4493895" y="3412490"/>
            <a:ext cx="6605270" cy="23069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00B0F0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Decentralized HuggingFace</a:t>
            </a:r>
            <a:r>
              <a:rPr lang="en-US" altLang="zh-CN" sz="1600" dirty="0">
                <a:solidFill>
                  <a:schemeClr val="bg1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 (Nostr-based d</a:t>
            </a:r>
            <a:r>
              <a:rPr lang="en-US" altLang="zh-CN" sz="1600" dirty="0">
                <a:solidFill>
                  <a:schemeClr val="bg1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ecentralized </a:t>
            </a:r>
            <a:r>
              <a:rPr lang="en-US" altLang="zh-CN" sz="1600" dirty="0">
                <a:solidFill>
                  <a:schemeClr val="bg1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AGI model </a:t>
            </a:r>
            <a:r>
              <a:rPr lang="en-US" altLang="zh-CN" sz="1600" dirty="0">
                <a:solidFill>
                  <a:srgbClr val="00B0F0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storage</a:t>
            </a:r>
            <a:r>
              <a:rPr lang="en-US" altLang="zh-CN" sz="1600" dirty="0">
                <a:solidFill>
                  <a:schemeClr val="bg1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 protocol + AGI </a:t>
            </a:r>
            <a:r>
              <a:rPr lang="en-US" altLang="zh-CN" sz="1600" dirty="0">
                <a:solidFill>
                  <a:srgbClr val="00B0F0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Git </a:t>
            </a:r>
            <a:r>
              <a:rPr lang="en-US" altLang="zh-CN" sz="1600" dirty="0">
                <a:solidFill>
                  <a:schemeClr val="bg1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version control +</a:t>
            </a:r>
            <a:r>
              <a:rPr lang="en-US" altLang="zh-CN" sz="1600" dirty="0">
                <a:solidFill>
                  <a:srgbClr val="00B0F0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 SAAS</a:t>
            </a:r>
            <a:r>
              <a:rPr lang="en-US" altLang="zh-CN" sz="1600" dirty="0">
                <a:solidFill>
                  <a:schemeClr val="bg1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 private model Tokenomics</a:t>
            </a:r>
            <a:r>
              <a:rPr lang="en-US" altLang="zh-CN" sz="1600" dirty="0">
                <a:solidFill>
                  <a:schemeClr val="bg1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思源黑体 ExtraLight" panose="020B0200000000000000" charset="-122"/>
              <a:ea typeface="思源黑体 ExtraLight" panose="020B0200000000000000" charset="-122"/>
              <a:cs typeface="Arial" panose="020B0604020202090204" pitchFamily="34" charset="0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00B0F0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AGI as a Service, </a:t>
            </a:r>
            <a:r>
              <a:rPr lang="en-US" altLang="zh-CN" sz="1600" dirty="0">
                <a:solidFill>
                  <a:srgbClr val="00B0F0"/>
                </a:solidFill>
                <a:latin typeface="思源黑体 ExtraLight" panose="020B0200000000000000" charset="-122"/>
                <a:ea typeface="思源黑体 ExtraLight" panose="020B0200000000000000" charset="-122"/>
                <a:cs typeface="Arial" panose="020B0604020202090204" pitchFamily="34" charset="0"/>
                <a:sym typeface="+mn-ea"/>
              </a:rPr>
              <a:t>GIT as a Service</a:t>
            </a:r>
            <a:endParaRPr lang="en-US" altLang="zh-CN" sz="1600" dirty="0">
              <a:solidFill>
                <a:srgbClr val="00B0F0"/>
              </a:solidFill>
              <a:latin typeface="思源黑体 ExtraLight" panose="020B0200000000000000" charset="-122"/>
              <a:ea typeface="思源黑体 ExtraLight" panose="020B0200000000000000" charset="-122"/>
              <a:cs typeface="Arial" panose="020B0604020202090204" pitchFamily="34" charset="0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dirty="0">
              <a:solidFill>
                <a:schemeClr val="bg1"/>
              </a:solidFill>
              <a:latin typeface="思源黑体 ExtraLight" panose="020B0200000000000000" charset="-122"/>
              <a:ea typeface="思源黑体 ExtraLight" panose="020B0200000000000000" charset="-122"/>
              <a:cs typeface="Arial" panose="020B0604020202090204" pitchFamily="34" charset="0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dirty="0">
              <a:solidFill>
                <a:schemeClr val="bg1"/>
              </a:solidFill>
              <a:latin typeface="思源黑体 ExtraLight" panose="020B0200000000000000" charset="-122"/>
              <a:ea typeface="思源黑体 ExtraLight" panose="020B0200000000000000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49850" y="5426075"/>
            <a:ext cx="4113530" cy="865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40000"/>
              </a:lnSpc>
            </a:pPr>
            <a:r>
              <a:rPr lang="en-US" altLang="zh-CN" dirty="0">
                <a:solidFill>
                  <a:schemeClr val="bg1"/>
                </a:solidFill>
                <a:latin typeface="Century Gothic" panose="020B0502020202020204" charset="0"/>
                <a:ea typeface="思源黑体 ExtraLight" panose="020B0200000000000000" charset="-122"/>
                <a:cs typeface="Century Gothic" panose="020B0502020202020204" charset="0"/>
                <a:sym typeface="微软雅黑" panose="020B0503020204020204" charset="-122"/>
              </a:rPr>
              <a:t>Babel Open-Source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charset="0"/>
                <a:ea typeface="思源黑体 ExtraLight" panose="020B0200000000000000" charset="-122"/>
                <a:cs typeface="Century Gothic" panose="020B0502020202020204" charset="0"/>
                <a:sym typeface="微软雅黑" panose="020B0503020204020204" charset="-122"/>
              </a:rPr>
              <a:t>Community</a:t>
            </a:r>
            <a:endParaRPr lang="en-US" altLang="zh-CN" dirty="0">
              <a:solidFill>
                <a:schemeClr val="bg1"/>
              </a:solidFill>
              <a:latin typeface="Century Gothic" panose="020B0502020202020204" charset="0"/>
              <a:ea typeface="思源黑体 ExtraLight" panose="020B0200000000000000" charset="-122"/>
              <a:cs typeface="Century Gothic" panose="020B0502020202020204" charset="0"/>
              <a:sym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Century Gothic" panose="020B0502020202020204" charset="0"/>
                <a:ea typeface="思源黑体 ExtraLight" panose="020B0200000000000000" charset="-122"/>
                <a:cs typeface="Century Gothic" panose="020B0502020202020204" charset="0"/>
                <a:sym typeface="微软雅黑" panose="020B0503020204020204" charset="-122"/>
              </a:rPr>
              <a:t>20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charset="0"/>
                <a:ea typeface="思源黑体 ExtraLight" panose="020B0200000000000000" charset="-122"/>
                <a:cs typeface="Century Gothic" panose="020B0502020202020204" charset="0"/>
                <a:sym typeface="微软雅黑" panose="020B0503020204020204" charset="-122"/>
              </a:rPr>
              <a:t>24/3/31</a:t>
            </a:r>
            <a:endParaRPr lang="en-US" altLang="zh-CN" dirty="0">
              <a:solidFill>
                <a:schemeClr val="bg1"/>
              </a:solidFill>
              <a:latin typeface="Century Gothic" panose="020B0502020202020204" charset="0"/>
              <a:ea typeface="思源黑体 ExtraLight" panose="020B0200000000000000" charset="-122"/>
              <a:cs typeface="Century Gothic" panose="020B0502020202020204" charset="0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合成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40335" y="1299845"/>
            <a:ext cx="11081385" cy="5655310"/>
          </a:xfrm>
          <a:prstGeom prst="rect">
            <a:avLst/>
          </a:prstGeom>
        </p:spPr>
      </p:pic>
      <p:pic>
        <p:nvPicPr>
          <p:cNvPr id="4" name="Picture 3" descr="Screenshot 2024-03-31 at 09.50.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" y="-71755"/>
            <a:ext cx="12513310" cy="7027545"/>
          </a:xfrm>
          <a:prstGeom prst="rect">
            <a:avLst/>
          </a:prstGeom>
          <a:noFill/>
        </p:spPr>
      </p:pic>
      <p:sp>
        <p:nvSpPr>
          <p:cNvPr id="6" name="Rectangles 5"/>
          <p:cNvSpPr/>
          <p:nvPr/>
        </p:nvSpPr>
        <p:spPr>
          <a:xfrm>
            <a:off x="9776460" y="1024255"/>
            <a:ext cx="2030095" cy="416560"/>
          </a:xfrm>
          <a:prstGeom prst="rect">
            <a:avLst/>
          </a:prstGeom>
          <a:solidFill>
            <a:schemeClr val="accent2">
              <a:lumMod val="50000"/>
              <a:alpha val="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AGI Nostr</a:t>
            </a:r>
            <a:endParaRPr lang="en-US"/>
          </a:p>
        </p:txBody>
      </p:sp>
      <p:sp>
        <p:nvSpPr>
          <p:cNvPr id="7" name="Rectangles 6"/>
          <p:cNvSpPr/>
          <p:nvPr>
            <p:custDataLst>
              <p:tags r:id="rId4"/>
            </p:custDataLst>
          </p:nvPr>
        </p:nvSpPr>
        <p:spPr>
          <a:xfrm>
            <a:off x="9174480" y="2088515"/>
            <a:ext cx="2738120" cy="41656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AGI Nostr+Token SAAS</a:t>
            </a:r>
            <a:endParaRPr lang="en-US"/>
          </a:p>
        </p:txBody>
      </p:sp>
      <p:sp>
        <p:nvSpPr>
          <p:cNvPr id="8" name="Rectangles 7"/>
          <p:cNvSpPr/>
          <p:nvPr>
            <p:custDataLst>
              <p:tags r:id="rId5"/>
            </p:custDataLst>
          </p:nvPr>
        </p:nvSpPr>
        <p:spPr>
          <a:xfrm>
            <a:off x="9434830" y="3234055"/>
            <a:ext cx="2477770" cy="41656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Tokenomics</a:t>
            </a:r>
            <a:endParaRPr lang="en-US"/>
          </a:p>
        </p:txBody>
      </p:sp>
      <p:sp>
        <p:nvSpPr>
          <p:cNvPr id="9" name="Rectangles 8"/>
          <p:cNvSpPr/>
          <p:nvPr>
            <p:custDataLst>
              <p:tags r:id="rId6"/>
            </p:custDataLst>
          </p:nvPr>
        </p:nvSpPr>
        <p:spPr>
          <a:xfrm>
            <a:off x="8131175" y="4563745"/>
            <a:ext cx="3781425" cy="31877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AGI +Move SmartContract</a:t>
            </a:r>
            <a:endParaRPr lang="en-US"/>
          </a:p>
        </p:txBody>
      </p:sp>
      <p:sp>
        <p:nvSpPr>
          <p:cNvPr id="11" name="Rectangles 10"/>
          <p:cNvSpPr/>
          <p:nvPr>
            <p:custDataLst>
              <p:tags r:id="rId7"/>
            </p:custDataLst>
          </p:nvPr>
        </p:nvSpPr>
        <p:spPr>
          <a:xfrm>
            <a:off x="9301480" y="5824855"/>
            <a:ext cx="2738120" cy="41656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AGI Git+Token SAAS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 descr="合成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212725" y="-121920"/>
            <a:ext cx="12404725" cy="710184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19455" y="116205"/>
            <a:ext cx="10941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914400" eaLnBrk="1" hangingPunct="1"/>
            <a:r>
              <a:rPr lang="en-US" altLang="zh-CN" sz="2800" dirty="0">
                <a:solidFill>
                  <a:schemeClr val="bg1"/>
                </a:solidFill>
                <a:latin typeface="Century Gothic" panose="020B0502020202020204" charset="0"/>
                <a:cs typeface="Century Gothic" panose="020B0502020202020204" charset="0"/>
                <a:sym typeface="+mn-ea"/>
              </a:rPr>
              <a:t>AGI Traning &amp; Storage</a:t>
            </a:r>
            <a:r>
              <a:rPr lang="zh-CN" altLang="en-US" sz="2800" dirty="0">
                <a:solidFill>
                  <a:schemeClr val="bg1"/>
                </a:solidFill>
                <a:latin typeface="Century Gothic" panose="020B0502020202020204" charset="0"/>
                <a:cs typeface="Century Gothic" panose="020B0502020202020204" charset="0"/>
                <a:sym typeface="+mn-ea"/>
              </a:rPr>
              <a:t>（</a:t>
            </a:r>
            <a:r>
              <a:rPr lang="en-US" altLang="zh-CN" sz="2800" dirty="0">
                <a:solidFill>
                  <a:srgbClr val="00B0F0"/>
                </a:solidFill>
                <a:latin typeface="Century Gothic" panose="020B0502020202020204" charset="0"/>
                <a:cs typeface="Century Gothic" panose="020B0502020202020204" charset="0"/>
                <a:sym typeface="+mn-ea"/>
              </a:rPr>
              <a:t>Size</a:t>
            </a:r>
            <a:r>
              <a:rPr lang="zh-CN" altLang="en-US" sz="2800" dirty="0">
                <a:solidFill>
                  <a:srgbClr val="00B0F0"/>
                </a:solidFill>
                <a:latin typeface="Century Gothic" panose="020B0502020202020204" charset="0"/>
                <a:cs typeface="Century Gothic" panose="020B0502020202020204" charset="0"/>
                <a:sym typeface="+mn-ea"/>
              </a:rPr>
              <a:t>：</a:t>
            </a:r>
            <a:r>
              <a:rPr lang="en-US" altLang="zh-CN" sz="2800" dirty="0">
                <a:solidFill>
                  <a:srgbClr val="00B0F0"/>
                </a:solidFill>
                <a:latin typeface="Century Gothic" panose="020B0502020202020204" charset="0"/>
                <a:cs typeface="Century Gothic" panose="020B0502020202020204" charset="0"/>
                <a:sym typeface="+mn-ea"/>
              </a:rPr>
              <a:t>N-&gt; ≈√N</a:t>
            </a:r>
            <a:r>
              <a:rPr lang="zh-CN" altLang="en-US" sz="2800" dirty="0">
                <a:solidFill>
                  <a:schemeClr val="bg1"/>
                </a:solidFill>
                <a:latin typeface="Century Gothic" panose="020B0502020202020204" charset="0"/>
                <a:cs typeface="Century Gothic" panose="020B0502020202020204" charset="0"/>
                <a:sym typeface="+mn-ea"/>
              </a:rPr>
              <a:t>）</a:t>
            </a:r>
            <a:endParaRPr lang="zh-CN" altLang="en-US" sz="2800" spc="130" dirty="0">
              <a:solidFill>
                <a:schemeClr val="bg1"/>
              </a:solidFill>
              <a:latin typeface="Century Gothic" panose="020B0502020202020204" charset="0"/>
              <a:ea typeface="思源黑体 CN Bold" panose="020B0800000000000000" charset="-122"/>
              <a:cs typeface="Century Gothic" panose="020B0502020202020204" charset="0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84785" y="207645"/>
            <a:ext cx="426720" cy="504825"/>
            <a:chOff x="291" y="327"/>
            <a:chExt cx="672" cy="795"/>
          </a:xfrm>
        </p:grpSpPr>
        <p:sp>
          <p:nvSpPr>
            <p:cNvPr id="52" name="流程图: 接点 16"/>
            <p:cNvSpPr/>
            <p:nvPr/>
          </p:nvSpPr>
          <p:spPr>
            <a:xfrm>
              <a:off x="291" y="327"/>
              <a:ext cx="170" cy="17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3" name="流程图: 接点 16"/>
            <p:cNvSpPr/>
            <p:nvPr/>
          </p:nvSpPr>
          <p:spPr>
            <a:xfrm>
              <a:off x="665" y="497"/>
              <a:ext cx="299" cy="29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" name="流程图: 接点 16"/>
            <p:cNvSpPr/>
            <p:nvPr/>
          </p:nvSpPr>
          <p:spPr>
            <a:xfrm>
              <a:off x="291" y="922"/>
              <a:ext cx="200" cy="2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cxnSp>
          <p:nvCxnSpPr>
            <p:cNvPr id="55" name="直接连接符 54"/>
            <p:cNvCxnSpPr>
              <a:stCxn id="52" idx="5"/>
            </p:cNvCxnSpPr>
            <p:nvPr/>
          </p:nvCxnSpPr>
          <p:spPr>
            <a:xfrm>
              <a:off x="436" y="472"/>
              <a:ext cx="334" cy="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53" idx="3"/>
              <a:endCxn id="54" idx="7"/>
            </p:cNvCxnSpPr>
            <p:nvPr/>
          </p:nvCxnSpPr>
          <p:spPr>
            <a:xfrm flipH="1">
              <a:off x="462" y="752"/>
              <a:ext cx="247" cy="19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Screenshot 2024-03-31 at 10.20.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285" y="712470"/>
            <a:ext cx="5042535" cy="3010535"/>
          </a:xfrm>
          <a:prstGeom prst="rect">
            <a:avLst/>
          </a:prstGeom>
        </p:spPr>
      </p:pic>
      <p:pic>
        <p:nvPicPr>
          <p:cNvPr id="6" name="Picture 5" descr="Screenshot 2024-03-31 at 10.22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285" y="3749040"/>
            <a:ext cx="5042535" cy="3068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21250" y="713105"/>
            <a:ext cx="7270750" cy="3010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21250" y="3723640"/>
            <a:ext cx="4048125" cy="3105785"/>
          </a:xfrm>
          <a:prstGeom prst="rect">
            <a:avLst/>
          </a:prstGeom>
        </p:spPr>
      </p:pic>
      <p:pic>
        <p:nvPicPr>
          <p:cNvPr id="11" name="Picture 10" descr="Screenshot 2024-03-31 at 10.35.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9930" y="3724275"/>
            <a:ext cx="5042535" cy="310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 descr="合成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212725" y="-121920"/>
            <a:ext cx="12404725" cy="710184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19455" y="116205"/>
            <a:ext cx="4725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4400"/>
            <a:r>
              <a:rPr lang="en-US" altLang="zh-CN" sz="2800" dirty="0">
                <a:solidFill>
                  <a:schemeClr val="bg1"/>
                </a:solidFill>
                <a:latin typeface="Century Gothic" panose="020B0502020202020204" charset="0"/>
                <a:cs typeface="Century Gothic" panose="020B0502020202020204" charset="0"/>
                <a:sym typeface="+mn-ea"/>
              </a:rPr>
              <a:t>AGI Git</a:t>
            </a:r>
            <a:endParaRPr lang="en-US" altLang="zh-CN" sz="2800" dirty="0">
              <a:solidFill>
                <a:schemeClr val="bg1"/>
              </a:solidFill>
              <a:latin typeface="Century Gothic" panose="020B0502020202020204" charset="0"/>
              <a:cs typeface="Century Gothic" panose="020B0502020202020204" charset="0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84785" y="207645"/>
            <a:ext cx="426720" cy="504825"/>
            <a:chOff x="291" y="327"/>
            <a:chExt cx="672" cy="795"/>
          </a:xfrm>
        </p:grpSpPr>
        <p:sp>
          <p:nvSpPr>
            <p:cNvPr id="52" name="流程图: 接点 16"/>
            <p:cNvSpPr/>
            <p:nvPr/>
          </p:nvSpPr>
          <p:spPr>
            <a:xfrm>
              <a:off x="291" y="327"/>
              <a:ext cx="170" cy="17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3" name="流程图: 接点 16"/>
            <p:cNvSpPr/>
            <p:nvPr/>
          </p:nvSpPr>
          <p:spPr>
            <a:xfrm>
              <a:off x="665" y="497"/>
              <a:ext cx="299" cy="29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" name="流程图: 接点 16"/>
            <p:cNvSpPr/>
            <p:nvPr/>
          </p:nvSpPr>
          <p:spPr>
            <a:xfrm>
              <a:off x="291" y="922"/>
              <a:ext cx="200" cy="2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cxnSp>
          <p:nvCxnSpPr>
            <p:cNvPr id="55" name="直接连接符 54"/>
            <p:cNvCxnSpPr>
              <a:stCxn id="52" idx="5"/>
            </p:cNvCxnSpPr>
            <p:nvPr/>
          </p:nvCxnSpPr>
          <p:spPr>
            <a:xfrm>
              <a:off x="436" y="472"/>
              <a:ext cx="334" cy="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53" idx="3"/>
              <a:endCxn id="54" idx="7"/>
            </p:cNvCxnSpPr>
            <p:nvPr/>
          </p:nvCxnSpPr>
          <p:spPr>
            <a:xfrm flipH="1">
              <a:off x="462" y="752"/>
              <a:ext cx="247" cy="19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83600" y="514350"/>
            <a:ext cx="37084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83600" y="2719705"/>
            <a:ext cx="3709035" cy="194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483600" y="4854575"/>
            <a:ext cx="3708400" cy="1943100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990600" y="770255"/>
            <a:ext cx="574611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en-US" b="0">
                <a:solidFill>
                  <a:schemeClr val="bg1"/>
                </a:solidFill>
                <a:latin typeface="Calibri" charset="0"/>
                <a:cs typeface="宋体" charset="0"/>
              </a:rPr>
              <a:t>1.</a:t>
            </a:r>
            <a:r>
              <a:rPr lang="zh-CN" b="0">
                <a:solidFill>
                  <a:schemeClr val="bg1"/>
                </a:solidFill>
                <a:latin typeface="Calibri" charset="0"/>
                <a:cs typeface="宋体" charset="0"/>
              </a:rPr>
              <a:t>搭建</a:t>
            </a:r>
            <a:r>
              <a:rPr lang="en-US" b="0">
                <a:solidFill>
                  <a:schemeClr val="bg1"/>
                </a:solidFill>
                <a:latin typeface="Calibri" charset="0"/>
                <a:cs typeface="宋体" charset="0"/>
              </a:rPr>
              <a:t>nostr</a:t>
            </a:r>
            <a:r>
              <a:rPr lang="zh-CN" b="0">
                <a:solidFill>
                  <a:schemeClr val="bg1"/>
                </a:solidFill>
                <a:latin typeface="Calibri" charset="0"/>
                <a:cs typeface="宋体" charset="0"/>
              </a:rPr>
              <a:t>中继，并且连接</a:t>
            </a:r>
            <a:r>
              <a:rPr lang="en-US" b="0">
                <a:solidFill>
                  <a:schemeClr val="bg1"/>
                </a:solidFill>
                <a:latin typeface="Calibri" charset="0"/>
                <a:cs typeface="宋体" charset="0"/>
              </a:rPr>
              <a:t>postgresql</a:t>
            </a:r>
            <a:r>
              <a:rPr lang="zh-CN" b="0">
                <a:solidFill>
                  <a:schemeClr val="bg1"/>
                </a:solidFill>
                <a:latin typeface="Calibri" charset="0"/>
                <a:cs typeface="宋体" charset="0"/>
              </a:rPr>
              <a:t>数据库，前端</a:t>
            </a:r>
            <a:endParaRPr lang="zh-CN" b="0">
              <a:solidFill>
                <a:schemeClr val="bg1"/>
              </a:solidFill>
              <a:latin typeface="Calibri" charset="0"/>
              <a:cs typeface="宋体" charset="0"/>
            </a:endParaRPr>
          </a:p>
          <a:p>
            <a:pPr marL="0" indent="0" algn="l"/>
            <a:r>
              <a:rPr lang="en-US" altLang="zh-CN" b="0">
                <a:solidFill>
                  <a:schemeClr val="bg1"/>
                </a:solidFill>
                <a:latin typeface="Calibri" charset="0"/>
                <a:cs typeface="宋体" charset="0"/>
              </a:rPr>
              <a:t>2.</a:t>
            </a:r>
            <a:r>
              <a:rPr lang="zh-CN" b="0">
                <a:solidFill>
                  <a:schemeClr val="bg1"/>
                </a:solidFill>
                <a:latin typeface="Calibri" charset="0"/>
                <a:cs typeface="宋体" charset="0"/>
              </a:rPr>
              <a:t>根据前端事件类型执行agigitPull命令</a:t>
            </a:r>
            <a:endParaRPr lang="zh-CN" b="0">
              <a:solidFill>
                <a:schemeClr val="bg1"/>
              </a:solidFill>
              <a:latin typeface="Calibri" charset="0"/>
              <a:cs typeface="宋体" charset="0"/>
            </a:endParaRPr>
          </a:p>
          <a:p>
            <a:pPr marL="0" indent="0" algn="l"/>
            <a:r>
              <a:rPr lang="en-US" altLang="zh-CN" b="0">
                <a:solidFill>
                  <a:schemeClr val="bg1"/>
                </a:solidFill>
                <a:latin typeface="Calibri" charset="0"/>
                <a:cs typeface="宋体" charset="0"/>
              </a:rPr>
              <a:t>3.通过websocket的连接文件分块传输到客户端页面</a:t>
            </a:r>
            <a:endParaRPr lang="en-US" altLang="zh-CN" b="0">
              <a:solidFill>
                <a:schemeClr val="bg1"/>
              </a:solidFill>
              <a:latin typeface="Calibri" charset="0"/>
              <a:cs typeface="宋体" charset="0"/>
            </a:endParaRPr>
          </a:p>
        </p:txBody>
      </p:sp>
      <p:pic>
        <p:nvPicPr>
          <p:cNvPr id="12" name="Picture 11" descr="Screenshot 2024-03-31 at 11.09.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6045" y="1692275"/>
            <a:ext cx="8453755" cy="2411730"/>
          </a:xfrm>
          <a:prstGeom prst="rect">
            <a:avLst/>
          </a:prstGeom>
        </p:spPr>
      </p:pic>
      <p:pic>
        <p:nvPicPr>
          <p:cNvPr id="13" name="Picture 12" descr="Screenshot 2024-03-31 at 11.11.44"/>
          <p:cNvPicPr>
            <a:picLocks noChangeAspect="1"/>
          </p:cNvPicPr>
          <p:nvPr/>
        </p:nvPicPr>
        <p:blipFill>
          <a:blip r:embed="rId10"/>
          <a:srcRect r="785" b="45767"/>
          <a:stretch>
            <a:fillRect/>
          </a:stretch>
        </p:blipFill>
        <p:spPr>
          <a:xfrm>
            <a:off x="-106045" y="3806825"/>
            <a:ext cx="8453755" cy="305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 descr="合成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212725" y="-121920"/>
            <a:ext cx="12404725" cy="710184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19455" y="116205"/>
            <a:ext cx="4725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914400" eaLnBrk="1" hangingPunct="1"/>
            <a:r>
              <a:rPr lang="en-US" altLang="zh-CN" sz="2800" dirty="0">
                <a:solidFill>
                  <a:schemeClr val="bg1"/>
                </a:solidFill>
                <a:latin typeface="Century Gothic" panose="020B0502020202020204" charset="0"/>
                <a:cs typeface="Century Gothic" panose="020B0502020202020204" charset="0"/>
                <a:sym typeface="+mn-ea"/>
              </a:rPr>
              <a:t>AGI Traning &amp; Storage</a:t>
            </a:r>
            <a:endParaRPr lang="zh-CN" altLang="en-US" sz="2800" spc="13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84785" y="207645"/>
            <a:ext cx="426720" cy="504825"/>
            <a:chOff x="291" y="327"/>
            <a:chExt cx="672" cy="795"/>
          </a:xfrm>
        </p:grpSpPr>
        <p:sp>
          <p:nvSpPr>
            <p:cNvPr id="52" name="流程图: 接点 16"/>
            <p:cNvSpPr/>
            <p:nvPr/>
          </p:nvSpPr>
          <p:spPr>
            <a:xfrm>
              <a:off x="291" y="327"/>
              <a:ext cx="170" cy="17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3" name="流程图: 接点 16"/>
            <p:cNvSpPr/>
            <p:nvPr/>
          </p:nvSpPr>
          <p:spPr>
            <a:xfrm>
              <a:off x="665" y="497"/>
              <a:ext cx="299" cy="29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" name="流程图: 接点 16"/>
            <p:cNvSpPr/>
            <p:nvPr/>
          </p:nvSpPr>
          <p:spPr>
            <a:xfrm>
              <a:off x="291" y="922"/>
              <a:ext cx="200" cy="2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cxnSp>
          <p:nvCxnSpPr>
            <p:cNvPr id="55" name="直接连接符 54"/>
            <p:cNvCxnSpPr>
              <a:stCxn id="52" idx="5"/>
            </p:cNvCxnSpPr>
            <p:nvPr/>
          </p:nvCxnSpPr>
          <p:spPr>
            <a:xfrm>
              <a:off x="436" y="472"/>
              <a:ext cx="334" cy="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53" idx="3"/>
              <a:endCxn id="54" idx="7"/>
            </p:cNvCxnSpPr>
            <p:nvPr/>
          </p:nvCxnSpPr>
          <p:spPr>
            <a:xfrm flipH="1">
              <a:off x="462" y="752"/>
              <a:ext cx="247" cy="19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Screenshot 2024-03-31 at 10.54.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953385"/>
            <a:ext cx="5746115" cy="3569335"/>
          </a:xfrm>
          <a:prstGeom prst="rect">
            <a:avLst/>
          </a:prstGeom>
        </p:spPr>
      </p:pic>
      <p:pic>
        <p:nvPicPr>
          <p:cNvPr id="2" name="Picture 1" descr="Screenshot 2024-03-31 at 11.49.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615" y="712470"/>
            <a:ext cx="5179695" cy="58146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9850" y="942340"/>
            <a:ext cx="56089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n>
                  <a:solidFill>
                    <a:schemeClr val="bg2"/>
                  </a:solidFill>
                </a:ln>
              </a:rPr>
              <a:t>Ecosystem of AGI trainers + blockchain miners + storage hosts</a:t>
            </a:r>
            <a:endParaRPr lang="en-US">
              <a:ln>
                <a:solidFill>
                  <a:schemeClr val="bg2"/>
                </a:solidFill>
              </a:ln>
            </a:endParaRPr>
          </a:p>
          <a:p>
            <a:endParaRPr lang="en-US">
              <a:ln>
                <a:solidFill>
                  <a:schemeClr val="bg2"/>
                </a:solidFill>
              </a:ln>
            </a:endParaRPr>
          </a:p>
          <a:p>
            <a:endParaRPr lang="en-US">
              <a:ln>
                <a:solidFill>
                  <a:schemeClr val="bg2"/>
                </a:solidFill>
              </a:ln>
            </a:endParaRPr>
          </a:p>
          <a:p>
            <a:r>
              <a:rPr lang="en-US">
                <a:ln>
                  <a:solidFill>
                    <a:schemeClr val="bg2"/>
                  </a:solidFill>
                </a:ln>
              </a:rPr>
              <a:t>Tokenomics</a:t>
            </a:r>
            <a:endParaRPr lang="en-US">
              <a:ln>
                <a:solidFill>
                  <a:schemeClr val="bg2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 descr="合成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212725" y="-121920"/>
            <a:ext cx="12404725" cy="710184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19455" y="116205"/>
            <a:ext cx="4725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4400"/>
            <a:r>
              <a:rPr lang="en-US" altLang="zh-CN" sz="2800" spc="13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Move to AGI</a:t>
            </a:r>
            <a:endParaRPr lang="en-US" altLang="zh-CN" sz="2800" spc="13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84785" y="207645"/>
            <a:ext cx="426720" cy="504825"/>
            <a:chOff x="291" y="327"/>
            <a:chExt cx="672" cy="795"/>
          </a:xfrm>
        </p:grpSpPr>
        <p:sp>
          <p:nvSpPr>
            <p:cNvPr id="52" name="流程图: 接点 16"/>
            <p:cNvSpPr/>
            <p:nvPr/>
          </p:nvSpPr>
          <p:spPr>
            <a:xfrm>
              <a:off x="291" y="327"/>
              <a:ext cx="170" cy="17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3" name="流程图: 接点 16"/>
            <p:cNvSpPr/>
            <p:nvPr/>
          </p:nvSpPr>
          <p:spPr>
            <a:xfrm>
              <a:off x="665" y="497"/>
              <a:ext cx="299" cy="29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" name="流程图: 接点 16"/>
            <p:cNvSpPr/>
            <p:nvPr/>
          </p:nvSpPr>
          <p:spPr>
            <a:xfrm>
              <a:off x="291" y="922"/>
              <a:ext cx="200" cy="2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cxnSp>
          <p:nvCxnSpPr>
            <p:cNvPr id="55" name="直接连接符 54"/>
            <p:cNvCxnSpPr>
              <a:stCxn id="52" idx="5"/>
            </p:cNvCxnSpPr>
            <p:nvPr/>
          </p:nvCxnSpPr>
          <p:spPr>
            <a:xfrm>
              <a:off x="436" y="472"/>
              <a:ext cx="334" cy="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53" idx="3"/>
              <a:endCxn id="54" idx="7"/>
            </p:cNvCxnSpPr>
            <p:nvPr/>
          </p:nvCxnSpPr>
          <p:spPr>
            <a:xfrm flipH="1">
              <a:off x="462" y="752"/>
              <a:ext cx="247" cy="19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>
            <p:custDataLst>
              <p:tags r:id="rId3"/>
            </p:custDataLst>
          </p:nvPr>
        </p:nvSpPr>
        <p:spPr>
          <a:xfrm>
            <a:off x="3402965" y="116205"/>
            <a:ext cx="5608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n>
                  <a:solidFill>
                    <a:schemeClr val="bg2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Git as a Service</a:t>
            </a:r>
            <a:endParaRPr lang="en-US">
              <a:ln>
                <a:solidFill>
                  <a:schemeClr val="bg2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>
                <a:ln>
                  <a:solidFill>
                    <a:schemeClr val="bg2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AGI as a Service</a:t>
            </a:r>
            <a:endParaRPr lang="en-US">
              <a:ln>
                <a:solidFill>
                  <a:schemeClr val="bg2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0" y="88328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solidFill>
                  <a:schemeClr val="bg1"/>
                </a:solidFill>
                <a:highlight>
                  <a:srgbClr val="0000FF"/>
                </a:highlight>
                <a:latin typeface="Calibri" charset="0"/>
                <a:cs typeface="宋体" charset="0"/>
              </a:rPr>
              <a:t>1. </a:t>
            </a:r>
            <a:r>
              <a:rPr lang="zh-CN" b="0">
                <a:solidFill>
                  <a:schemeClr val="bg1"/>
                </a:solidFill>
                <a:highlight>
                  <a:srgbClr val="0000FF"/>
                </a:highlight>
                <a:latin typeface="Calibri" charset="0"/>
                <a:cs typeface="宋体" charset="0"/>
              </a:rPr>
              <a:t>用户发布订单</a:t>
            </a:r>
            <a:endParaRPr lang="zh-CN" b="0">
              <a:solidFill>
                <a:schemeClr val="bg1"/>
              </a:solidFill>
              <a:highlight>
                <a:srgbClr val="0000FF"/>
              </a:highlight>
              <a:latin typeface="Calibri" charset="0"/>
              <a:cs typeface="宋体" charset="0"/>
            </a:endParaRPr>
          </a:p>
        </p:txBody>
      </p:sp>
      <p:pic>
        <p:nvPicPr>
          <p:cNvPr id="5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422400"/>
            <a:ext cx="5267960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0" y="266700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solidFill>
                  <a:schemeClr val="bg1"/>
                </a:solidFill>
                <a:highlight>
                  <a:srgbClr val="0000FF"/>
                </a:highlight>
                <a:latin typeface="Calibri" charset="0"/>
                <a:cs typeface="宋体" charset="0"/>
              </a:rPr>
              <a:t>2. </a:t>
            </a:r>
            <a:r>
              <a:rPr lang="zh-CN" b="0">
                <a:solidFill>
                  <a:schemeClr val="bg1"/>
                </a:solidFill>
                <a:highlight>
                  <a:srgbClr val="0000FF"/>
                </a:highlight>
                <a:latin typeface="Calibri" charset="0"/>
                <a:cs typeface="宋体" charset="0"/>
              </a:rPr>
              <a:t>用户追加费用</a:t>
            </a:r>
            <a:endParaRPr lang="zh-CN" b="0">
              <a:solidFill>
                <a:schemeClr val="bg1"/>
              </a:solidFill>
              <a:highlight>
                <a:srgbClr val="0000FF"/>
              </a:highlight>
              <a:latin typeface="Calibri" charset="0"/>
              <a:cs typeface="宋体" charset="0"/>
            </a:endParaRPr>
          </a:p>
        </p:txBody>
      </p:sp>
      <p:pic>
        <p:nvPicPr>
          <p:cNvPr id="7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40" y="3035300"/>
            <a:ext cx="526542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8"/>
          <p:cNvSpPr txBox="1"/>
          <p:nvPr/>
        </p:nvSpPr>
        <p:spPr>
          <a:xfrm>
            <a:off x="0" y="628840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solidFill>
                  <a:schemeClr val="bg1"/>
                </a:solidFill>
                <a:highlight>
                  <a:srgbClr val="0000FF"/>
                </a:highlight>
                <a:latin typeface="Calibri" charset="0"/>
                <a:cs typeface="宋体" charset="0"/>
              </a:rPr>
              <a:t>3. relay</a:t>
            </a:r>
            <a:r>
              <a:rPr lang="zh-CN" altLang="en-US" b="0">
                <a:solidFill>
                  <a:schemeClr val="bg1"/>
                </a:solidFill>
                <a:highlight>
                  <a:srgbClr val="0000FF"/>
                </a:highlight>
                <a:latin typeface="Calibri" charset="0"/>
                <a:cs typeface="宋体" charset="0"/>
              </a:rPr>
              <a:t>接收</a:t>
            </a:r>
            <a:r>
              <a:rPr lang="zh-CN" b="0">
                <a:solidFill>
                  <a:schemeClr val="bg1"/>
                </a:solidFill>
                <a:highlight>
                  <a:srgbClr val="0000FF"/>
                </a:highlight>
                <a:latin typeface="Calibri" charset="0"/>
                <a:cs typeface="宋体" charset="0"/>
              </a:rPr>
              <a:t>订单</a:t>
            </a:r>
            <a:endParaRPr lang="zh-CN" b="0">
              <a:solidFill>
                <a:schemeClr val="bg1"/>
              </a:solidFill>
              <a:highlight>
                <a:srgbClr val="0000FF"/>
              </a:highlight>
              <a:latin typeface="Calibri" charset="0"/>
              <a:cs typeface="宋体" charset="0"/>
            </a:endParaRPr>
          </a:p>
        </p:txBody>
      </p:sp>
      <p:pic>
        <p:nvPicPr>
          <p:cNvPr id="11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14365" y="116205"/>
            <a:ext cx="634746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11"/>
          <p:cNvSpPr txBox="1"/>
          <p:nvPr/>
        </p:nvSpPr>
        <p:spPr>
          <a:xfrm>
            <a:off x="5685155" y="2893060"/>
            <a:ext cx="5080000" cy="387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/>
            <a:r>
              <a:rPr lang="en-US" b="0">
                <a:solidFill>
                  <a:schemeClr val="bg1"/>
                </a:solidFill>
                <a:highlight>
                  <a:srgbClr val="0000FF"/>
                </a:highlight>
                <a:latin typeface="Calibri" charset="0"/>
                <a:cs typeface="宋体" charset="0"/>
              </a:rPr>
              <a:t>4. </a:t>
            </a:r>
            <a:r>
              <a:rPr lang="zh-CN" b="0">
                <a:solidFill>
                  <a:schemeClr val="bg1"/>
                </a:solidFill>
                <a:highlight>
                  <a:srgbClr val="0000FF"/>
                </a:highlight>
                <a:latin typeface="Calibri" charset="0"/>
                <a:cs typeface="宋体" charset="0"/>
              </a:rPr>
              <a:t>用户确认已接收数据</a:t>
            </a:r>
            <a:endParaRPr lang="zh-CN" b="0">
              <a:solidFill>
                <a:schemeClr val="bg1"/>
              </a:solidFill>
              <a:highlight>
                <a:srgbClr val="0000FF"/>
              </a:highlight>
              <a:latin typeface="Calibri" charset="0"/>
              <a:cs typeface="宋体" charset="0"/>
            </a:endParaRPr>
          </a:p>
        </p:txBody>
      </p:sp>
      <p:pic>
        <p:nvPicPr>
          <p:cNvPr id="13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714365" y="3280410"/>
            <a:ext cx="6347460" cy="14960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Box 13"/>
          <p:cNvSpPr txBox="1"/>
          <p:nvPr/>
        </p:nvSpPr>
        <p:spPr>
          <a:xfrm>
            <a:off x="5685155" y="47764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en-US" b="0">
                <a:solidFill>
                  <a:schemeClr val="bg1"/>
                </a:solidFill>
                <a:highlight>
                  <a:srgbClr val="0000FF"/>
                </a:highlight>
                <a:latin typeface="Calibri" charset="0"/>
                <a:cs typeface="宋体" charset="0"/>
              </a:rPr>
              <a:t>5. </a:t>
            </a:r>
            <a:r>
              <a:rPr lang="zh-CN" b="0">
                <a:solidFill>
                  <a:schemeClr val="bg1"/>
                </a:solidFill>
                <a:highlight>
                  <a:srgbClr val="0000FF"/>
                </a:highlight>
                <a:latin typeface="Calibri" charset="0"/>
                <a:cs typeface="宋体" charset="0"/>
              </a:rPr>
              <a:t>中继确认订单完成</a:t>
            </a:r>
            <a:endParaRPr lang="zh-CN" b="0">
              <a:solidFill>
                <a:schemeClr val="bg1"/>
              </a:solidFill>
              <a:highlight>
                <a:srgbClr val="0000FF"/>
              </a:highlight>
              <a:latin typeface="Calibri" charset="0"/>
              <a:cs typeface="宋体" charset="0"/>
            </a:endParaRPr>
          </a:p>
        </p:txBody>
      </p:sp>
      <p:pic>
        <p:nvPicPr>
          <p:cNvPr id="15" name="图片 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714365" y="5044440"/>
            <a:ext cx="6348095" cy="174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" name="图片 91" descr="合成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06045" y="-121920"/>
            <a:ext cx="12404725" cy="7101840"/>
          </a:xfrm>
          <a:prstGeom prst="rect">
            <a:avLst/>
          </a:prstGeom>
        </p:spPr>
      </p:pic>
      <p:sp>
        <p:nvSpPr>
          <p:cNvPr id="10" name="PA_矩形 7"/>
          <p:cNvSpPr/>
          <p:nvPr>
            <p:custDataLst>
              <p:tags r:id="rId3"/>
            </p:custDataLst>
          </p:nvPr>
        </p:nvSpPr>
        <p:spPr>
          <a:xfrm>
            <a:off x="2063115" y="1076960"/>
            <a:ext cx="8065135" cy="14452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经典综艺体简" panose="02010609000101010101" pitchFamily="49" charset="-122"/>
                <a:sym typeface="+mn-ea"/>
              </a:rPr>
              <a:t>THANK YOU</a:t>
            </a:r>
            <a:endParaRPr kumimoji="0" lang="en-US" altLang="zh-CN" sz="8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经典综艺体简" panose="02010609000101010101" pitchFamily="49" charset="-122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91000" y="2707005"/>
            <a:ext cx="3810000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8906,&quot;width&quot;:15840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PLACING_PICTURE_USER_VIEWPORT" val="{&quot;height&quot;:8906,&quot;width&quot;:15840}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PLACING_PICTURE_USER_VIEWPORT" val="{&quot;height&quot;:8906,&quot;width&quot;:15840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PLACING_PICTURE_USER_VIEWPORT" val="{&quot;height&quot;:8906,&quot;width&quot;:15840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PLACING_PICTURE_USER_VIEWPORT" val="{&quot;height&quot;:8906,&quot;width&quot;:15840}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PLACING_PICTURE_USER_VIEWPORT" val="{&quot;height&quot;:8906,&quot;width&quot;:15840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PLACING_PICTURE_USER_VIEWPORT" val="{&quot;height&quot;:8906,&quot;width&quot;:15840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WPS Presentation</Application>
  <PresentationFormat>宽屏</PresentationFormat>
  <Paragraphs>52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42" baseType="lpstr">
      <vt:lpstr>Arial</vt:lpstr>
      <vt:lpstr>宋体</vt:lpstr>
      <vt:lpstr>Wingdings</vt:lpstr>
      <vt:lpstr>Century Gothic</vt:lpstr>
      <vt:lpstr>苹方-简</vt:lpstr>
      <vt:lpstr>文泉驿微米黑</vt:lpstr>
      <vt:lpstr>思源黑体 CN Bold</vt:lpstr>
      <vt:lpstr>经典综艺体简</vt:lpstr>
      <vt:lpstr>思源黑体 ExtraLight</vt:lpstr>
      <vt:lpstr>微软雅黑</vt:lpstr>
      <vt:lpstr>汉仪中黑KW</vt:lpstr>
      <vt:lpstr>华文细黑</vt:lpstr>
      <vt:lpstr>思源黑体 CN Normal</vt:lpstr>
      <vt:lpstr>Wingdings</vt:lpstr>
      <vt:lpstr>等线 Light</vt:lpstr>
      <vt:lpstr>思源黑体 CN ExtraLight</vt:lpstr>
      <vt:lpstr>Calibri</vt:lpstr>
      <vt:lpstr>Helvetica Neue</vt:lpstr>
      <vt:lpstr>汉仪旗黑</vt:lpstr>
      <vt:lpstr>宋体</vt:lpstr>
      <vt:lpstr>Arial Unicode MS</vt:lpstr>
      <vt:lpstr>等线</vt:lpstr>
      <vt:lpstr>方正兰亭黑_GBK</vt:lpstr>
      <vt:lpstr>汉仪中等线KW</vt:lpstr>
      <vt:lpstr>华文隶书</vt:lpstr>
      <vt:lpstr>报隶-简</vt:lpstr>
      <vt:lpstr>华文新魏</vt:lpstr>
      <vt:lpstr>黑体-简</vt:lpstr>
      <vt:lpstr>汉仪书宋二KW</vt:lpstr>
      <vt:lpstr>宋体-简</vt:lpstr>
      <vt:lpstr>华文宋体</vt:lpstr>
      <vt:lpstr>微软雅黑</vt:lpstr>
      <vt:lpstr>汉仪粗圆简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keencode</cp:lastModifiedBy>
  <cp:revision>15</cp:revision>
  <dcterms:created xsi:type="dcterms:W3CDTF">2024-03-31T04:12:56Z</dcterms:created>
  <dcterms:modified xsi:type="dcterms:W3CDTF">2024-03-31T04:12:56Z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1033-6.5.2.8766</vt:lpwstr>
  </property>
  <property fmtid="{D5CDD505-2E9C-101B-9397-08002B2CF9AE}" pid="3" name="ICV">
    <vt:lpwstr>0E7A7CA5E14BE43DC8E208666689D58D_43</vt:lpwstr>
  </property>
  <property fmtid="{D5CDD505-2E9C-101B-9397-08002B2CF9AE}" pid="4" name="KSOTemplateUUID">
    <vt:lpwstr>v1.0_mb_vl/vz/wgQ+lyx+R6Uu7LaQ==</vt:lpwstr>
  </property>
</Properties>
</file>